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40233600" cy="32918400"/>
  <p:notesSz cx="6858000" cy="91440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717"/>
    <a:srgbClr val="1E4F96"/>
    <a:srgbClr val="333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012"/>
    <p:restoredTop sz="94698"/>
  </p:normalViewPr>
  <p:slideViewPr>
    <p:cSldViewPr snapToGrid="0" snapToObjects="1">
      <p:cViewPr>
        <p:scale>
          <a:sx n="33" d="100"/>
          <a:sy n="33" d="100"/>
        </p:scale>
        <p:origin x="12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5387342"/>
            <a:ext cx="34198560" cy="11460480"/>
          </a:xfrm>
        </p:spPr>
        <p:txBody>
          <a:bodyPr anchor="b"/>
          <a:lstStyle>
            <a:lvl1pPr algn="ctr">
              <a:defRPr sz="2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17289782"/>
            <a:ext cx="30175200" cy="7947658"/>
          </a:xfrm>
        </p:spPr>
        <p:txBody>
          <a:bodyPr/>
          <a:lstStyle>
            <a:lvl1pPr marL="0" indent="0" algn="ctr">
              <a:buNone/>
              <a:defRPr sz="10560"/>
            </a:lvl1pPr>
            <a:lvl2pPr marL="2011680" indent="0" algn="ctr">
              <a:buNone/>
              <a:defRPr sz="8800"/>
            </a:lvl2pPr>
            <a:lvl3pPr marL="4023360" indent="0" algn="ctr">
              <a:buNone/>
              <a:defRPr sz="7920"/>
            </a:lvl3pPr>
            <a:lvl4pPr marL="6035040" indent="0" algn="ctr">
              <a:buNone/>
              <a:defRPr sz="7040"/>
            </a:lvl4pPr>
            <a:lvl5pPr marL="8046720" indent="0" algn="ctr">
              <a:buNone/>
              <a:defRPr sz="7040"/>
            </a:lvl5pPr>
            <a:lvl6pPr marL="10058400" indent="0" algn="ctr">
              <a:buNone/>
              <a:defRPr sz="7040"/>
            </a:lvl6pPr>
            <a:lvl7pPr marL="12070080" indent="0" algn="ctr">
              <a:buNone/>
              <a:defRPr sz="7040"/>
            </a:lvl7pPr>
            <a:lvl8pPr marL="14081760" indent="0" algn="ctr">
              <a:buNone/>
              <a:defRPr sz="7040"/>
            </a:lvl8pPr>
            <a:lvl9pPr marL="16093440" indent="0" algn="ctr">
              <a:buNone/>
              <a:defRPr sz="70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43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27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792172" y="1752600"/>
            <a:ext cx="867537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6062" y="1752600"/>
            <a:ext cx="2552319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5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1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107" y="8206749"/>
            <a:ext cx="34701480" cy="13693138"/>
          </a:xfrm>
        </p:spPr>
        <p:txBody>
          <a:bodyPr anchor="b"/>
          <a:lstStyle>
            <a:lvl1pPr>
              <a:defRPr sz="2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5107" y="22029429"/>
            <a:ext cx="34701480" cy="7200898"/>
          </a:xfrm>
        </p:spPr>
        <p:txBody>
          <a:bodyPr/>
          <a:lstStyle>
            <a:lvl1pPr marL="0" indent="0">
              <a:buNone/>
              <a:defRPr sz="10560">
                <a:solidFill>
                  <a:schemeClr val="tx1"/>
                </a:solidFill>
              </a:defRPr>
            </a:lvl1pPr>
            <a:lvl2pPr marL="2011680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2pPr>
            <a:lvl3pPr marL="4023360" indent="0">
              <a:buNone/>
              <a:defRPr sz="7920">
                <a:solidFill>
                  <a:schemeClr val="tx1">
                    <a:tint val="75000"/>
                  </a:schemeClr>
                </a:solidFill>
              </a:defRPr>
            </a:lvl3pPr>
            <a:lvl4pPr marL="60350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4pPr>
            <a:lvl5pPr marL="804672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5pPr>
            <a:lvl6pPr marL="1005840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6pPr>
            <a:lvl7pPr marL="1207008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7pPr>
            <a:lvl8pPr marL="1408176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8pPr>
            <a:lvl9pPr marL="160934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8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6060" y="8763000"/>
            <a:ext cx="1709928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68260" y="8763000"/>
            <a:ext cx="1709928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63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0" y="1752607"/>
            <a:ext cx="3470148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1305" y="8069582"/>
            <a:ext cx="17020696" cy="3954778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1305" y="12024360"/>
            <a:ext cx="17020696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368262" y="8069582"/>
            <a:ext cx="17104520" cy="3954778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368262" y="12024360"/>
            <a:ext cx="1710452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91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44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194560"/>
            <a:ext cx="12976383" cy="768096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4520" y="4739647"/>
            <a:ext cx="20368260" cy="23393400"/>
          </a:xfrm>
        </p:spPr>
        <p:txBody>
          <a:bodyPr/>
          <a:lstStyle>
            <a:lvl1pPr>
              <a:defRPr sz="14080"/>
            </a:lvl1pPr>
            <a:lvl2pPr>
              <a:defRPr sz="12320"/>
            </a:lvl2pPr>
            <a:lvl3pPr>
              <a:defRPr sz="1056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9875520"/>
            <a:ext cx="12976383" cy="18295622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09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194560"/>
            <a:ext cx="12976383" cy="768096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04520" y="4739647"/>
            <a:ext cx="20368260" cy="23393400"/>
          </a:xfrm>
        </p:spPr>
        <p:txBody>
          <a:bodyPr anchor="t"/>
          <a:lstStyle>
            <a:lvl1pPr marL="0" indent="0">
              <a:buNone/>
              <a:defRPr sz="14080"/>
            </a:lvl1pPr>
            <a:lvl2pPr marL="2011680" indent="0">
              <a:buNone/>
              <a:defRPr sz="12320"/>
            </a:lvl2pPr>
            <a:lvl3pPr marL="4023360" indent="0">
              <a:buNone/>
              <a:defRPr sz="10560"/>
            </a:lvl3pPr>
            <a:lvl4pPr marL="6035040" indent="0">
              <a:buNone/>
              <a:defRPr sz="8800"/>
            </a:lvl4pPr>
            <a:lvl5pPr marL="8046720" indent="0">
              <a:buNone/>
              <a:defRPr sz="8800"/>
            </a:lvl5pPr>
            <a:lvl6pPr marL="10058400" indent="0">
              <a:buNone/>
              <a:defRPr sz="8800"/>
            </a:lvl6pPr>
            <a:lvl7pPr marL="12070080" indent="0">
              <a:buNone/>
              <a:defRPr sz="8800"/>
            </a:lvl7pPr>
            <a:lvl8pPr marL="14081760" indent="0">
              <a:buNone/>
              <a:defRPr sz="8800"/>
            </a:lvl8pPr>
            <a:lvl9pPr marL="16093440" indent="0">
              <a:buNone/>
              <a:defRPr sz="88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9875520"/>
            <a:ext cx="12976383" cy="18295622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2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060" y="1752607"/>
            <a:ext cx="347014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6060" y="8763000"/>
            <a:ext cx="347014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6060" y="30510487"/>
            <a:ext cx="90525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3AB91-D688-2846-A18C-8D2B3633C5EA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27380" y="30510487"/>
            <a:ext cx="135788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414980" y="30510487"/>
            <a:ext cx="90525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1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023360" rtl="0" eaLnBrk="1" latinLnBrk="0" hangingPunct="1">
        <a:lnSpc>
          <a:spcPct val="90000"/>
        </a:lnSpc>
        <a:spcBef>
          <a:spcPct val="0"/>
        </a:spcBef>
        <a:buNone/>
        <a:defRPr sz="19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5840" indent="-1005840" algn="l" defTabSz="4023360" rtl="0" eaLnBrk="1" latinLnBrk="0" hangingPunct="1">
        <a:lnSpc>
          <a:spcPct val="90000"/>
        </a:lnSpc>
        <a:spcBef>
          <a:spcPts val="4400"/>
        </a:spcBef>
        <a:buFont typeface="Arial" panose="020B0604020202020204" pitchFamily="34" charset="0"/>
        <a:buChar char="•"/>
        <a:defRPr sz="12320" kern="1200">
          <a:solidFill>
            <a:schemeClr val="tx1"/>
          </a:solidFill>
          <a:latin typeface="+mn-lt"/>
          <a:ea typeface="+mn-ea"/>
          <a:cs typeface="+mn-cs"/>
        </a:defRPr>
      </a:lvl1pPr>
      <a:lvl2pPr marL="30175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10560" kern="1200">
          <a:solidFill>
            <a:schemeClr val="tx1"/>
          </a:solidFill>
          <a:latin typeface="+mn-lt"/>
          <a:ea typeface="+mn-ea"/>
          <a:cs typeface="+mn-cs"/>
        </a:defRPr>
      </a:lvl2pPr>
      <a:lvl3pPr marL="50292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70408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905256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106424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30759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50876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70992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1pPr>
      <a:lvl2pPr marL="20116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3pPr>
      <a:lvl4pPr marL="60350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804672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20700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40817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60934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01" y="28915229"/>
            <a:ext cx="4209814" cy="317218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 bwMode="auto">
          <a:xfrm>
            <a:off x="0" y="-73176"/>
            <a:ext cx="40233599" cy="6127849"/>
          </a:xfrm>
          <a:prstGeom prst="roundRect">
            <a:avLst>
              <a:gd name="adj" fmla="val 0"/>
            </a:avLst>
          </a:prstGeom>
          <a:solidFill>
            <a:srgbClr val="1E4F96"/>
          </a:solidFill>
          <a:ln w="57150">
            <a:noFill/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" name="Rectangle 4"/>
          <p:cNvSpPr txBox="1">
            <a:spLocks noChangeAspect="1" noChangeArrowheads="1"/>
          </p:cNvSpPr>
          <p:nvPr/>
        </p:nvSpPr>
        <p:spPr>
          <a:xfrm>
            <a:off x="1075765" y="844676"/>
            <a:ext cx="37920706" cy="4321183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ctr" defTabSz="40233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spc="50" dirty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  <a:latin typeface="Gotham Bold" charset="0"/>
                <a:ea typeface="Gotham Bold" charset="0"/>
                <a:cs typeface="Gotham Bold" charset="0"/>
              </a:rPr>
              <a:t>GPU-Accelerated </a:t>
            </a:r>
            <a:r>
              <a:rPr lang="en-US" sz="96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  <a:latin typeface="Gotham Bold" charset="0"/>
                <a:ea typeface="Gotham Bold" charset="0"/>
                <a:cs typeface="Gotham Bold" charset="0"/>
              </a:rPr>
              <a:t>Parallelization of</a:t>
            </a:r>
          </a:p>
          <a:p>
            <a:r>
              <a:rPr lang="en-US" sz="96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  <a:latin typeface="Gotham Bold" charset="0"/>
                <a:ea typeface="Gotham Bold" charset="0"/>
                <a:cs typeface="Gotham Bold" charset="0"/>
              </a:rPr>
              <a:t>Common </a:t>
            </a:r>
            <a:r>
              <a:rPr lang="en-US" sz="9600" spc="50" dirty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  <a:latin typeface="Gotham Bold" charset="0"/>
                <a:ea typeface="Gotham Bold" charset="0"/>
                <a:cs typeface="Gotham Bold" charset="0"/>
              </a:rPr>
              <a:t>Computer Vision </a:t>
            </a:r>
            <a:r>
              <a:rPr lang="en-US" sz="96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  <a:latin typeface="Gotham Bold" charset="0"/>
                <a:ea typeface="Gotham Bold" charset="0"/>
                <a:cs typeface="Gotham Bold" charset="0"/>
              </a:rPr>
              <a:t>Applications</a:t>
            </a:r>
            <a:endParaRPr lang="en-US" sz="4400" spc="50" dirty="0">
              <a:ln w="13500">
                <a:solidFill>
                  <a:srgbClr val="7030A0">
                    <a:alpha val="6500"/>
                  </a:srgb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latin typeface="Gotham Bold" charset="0"/>
              <a:ea typeface="Gotham Bold" charset="0"/>
              <a:cs typeface="Gotham Bold" charset="0"/>
            </a:endParaRPr>
          </a:p>
          <a:p>
            <a:endParaRPr lang="en-US" sz="4000" spc="50" dirty="0" smtClean="0">
              <a:ln w="13500">
                <a:solidFill>
                  <a:srgbClr val="7030A0">
                    <a:alpha val="6500"/>
                  </a:srgb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latin typeface="Gotham Bold" panose="02000803030000020004" pitchFamily="2" charset="0"/>
              <a:ea typeface="Gotham Bold" charset="0"/>
              <a:cs typeface="Gotham Bold" charset="0"/>
            </a:endParaRPr>
          </a:p>
          <a:p>
            <a:r>
              <a:rPr lang="en-US" sz="40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panose="02000803030000020004" pitchFamily="2" charset="0"/>
                <a:ea typeface="Gotham Bold" charset="0"/>
                <a:cs typeface="Gotham Bold" charset="0"/>
              </a:rPr>
              <a:t>Department of Electrical and Computer Engineering, Rice University, Houston, TX</a:t>
            </a:r>
          </a:p>
          <a:p>
            <a:r>
              <a:rPr lang="en-US" sz="40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panose="02000803030000020004" pitchFamily="2" charset="0"/>
                <a:ea typeface="Gotham Bold" charset="0"/>
                <a:cs typeface="Gotham Bold" charset="0"/>
              </a:rPr>
              <a:t>Emilio </a:t>
            </a:r>
            <a:r>
              <a:rPr lang="en-US" sz="4000" spc="50" dirty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panose="02000803030000020004" pitchFamily="2" charset="0"/>
                <a:ea typeface="Gotham Bold" charset="0"/>
                <a:cs typeface="Gotham Bold" charset="0"/>
              </a:rPr>
              <a:t>Del Vecchio, Kevin Lin, Senthil S. </a:t>
            </a:r>
            <a:r>
              <a:rPr lang="en-US" sz="40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panose="02000803030000020004" pitchFamily="2" charset="0"/>
                <a:ea typeface="Gotham Bold" charset="0"/>
                <a:cs typeface="Gotham Bold" charset="0"/>
              </a:rPr>
              <a:t>Natarajan</a:t>
            </a:r>
            <a:endParaRPr lang="en-US" sz="6600" spc="50" dirty="0">
              <a:ln w="13500">
                <a:solidFill>
                  <a:srgbClr val="7030A0">
                    <a:alpha val="6500"/>
                  </a:srgb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latin typeface="Gotham Bold" charset="0"/>
              <a:ea typeface="Gotham Bold" charset="0"/>
              <a:cs typeface="Gotham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5765" y="8194704"/>
            <a:ext cx="1104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-Graphics Processing Units (GPU’s) have recently become popular for their ability to parallelize computations and achieve much greater efficiency as compared to the serial implementation of a CPU.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" t="16679"/>
          <a:stretch/>
        </p:blipFill>
        <p:spPr>
          <a:xfrm>
            <a:off x="1859495" y="10053439"/>
            <a:ext cx="8248573" cy="34077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1009" y="11569404"/>
            <a:ext cx="1133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5765" y="13594360"/>
            <a:ext cx="1104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1. The GPU’s parallel architecture allows it to parallelize massive computations.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5765" y="14731234"/>
            <a:ext cx="11049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</a:t>
            </a:r>
            <a:r>
              <a:rPr lang="en-US" sz="3000" b="1" dirty="0">
                <a:latin typeface="Gotham Bold" charset="0"/>
                <a:ea typeface="Gotham Bold" charset="0"/>
                <a:cs typeface="Gotham Bold" charset="0"/>
              </a:rPr>
              <a:t>Our objective: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utilize the GPU’s ability to accelerate computer vision applications like facial recognition, edge detection, and motion tracking. </a:t>
            </a:r>
          </a:p>
          <a:p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-Due to the proliferation of computer vision in many regular tasks, this affords us an opportunity to explore how to make such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common algorithms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more efficient.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8523918" y="24075299"/>
            <a:ext cx="10909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-HAAR cascade classifiers turn up a relatively high rate of false positives in facial recognition. (next -&gt; HOG)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033776" y="8160231"/>
            <a:ext cx="138231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Reduce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high frequency noise from the image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with a Gaussian blur</a:t>
            </a: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913" y="8698205"/>
            <a:ext cx="6260975" cy="415982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8375" y="8698205"/>
            <a:ext cx="6260976" cy="415982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3049083" y="13086626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2.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FFT of  grayscale noisy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image,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unfiltered (left) versus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filtered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(right)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13049083" y="13840217"/>
                <a:ext cx="14226154" cy="4229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sz="3000" dirty="0" smtClean="0">
                    <a:latin typeface="Gotham Light" charset="0"/>
                    <a:ea typeface="Gotham Light" charset="0"/>
                    <a:cs typeface="Gotham Light" charset="0"/>
                  </a:rPr>
                  <a:t>Use the </a:t>
                </a:r>
                <a:r>
                  <a:rPr lang="en-US" sz="3000" dirty="0">
                    <a:latin typeface="Gotham Light" charset="0"/>
                    <a:ea typeface="Gotham Light" charset="0"/>
                    <a:cs typeface="Gotham Light" charset="0"/>
                  </a:rPr>
                  <a:t>Sobel </a:t>
                </a:r>
                <a:r>
                  <a:rPr lang="en-US" sz="3000" dirty="0" smtClean="0">
                    <a:latin typeface="Gotham Light" charset="0"/>
                    <a:ea typeface="Gotham Light" charset="0"/>
                    <a:cs typeface="Gotham Light" charset="0"/>
                  </a:rPr>
                  <a:t>operator </a:t>
                </a:r>
                <a:r>
                  <a:rPr lang="en-US" sz="3000" dirty="0">
                    <a:latin typeface="Gotham Light" charset="0"/>
                    <a:ea typeface="Gotham Light" charset="0"/>
                    <a:cs typeface="Gotham Light" charset="0"/>
                  </a:rPr>
                  <a:t>to </a:t>
                </a:r>
                <a:r>
                  <a:rPr lang="en-US" sz="3000" dirty="0" smtClean="0">
                    <a:latin typeface="Gotham Light" charset="0"/>
                    <a:ea typeface="Gotham Light" charset="0"/>
                    <a:cs typeface="Gotham Light" charset="0"/>
                  </a:rPr>
                  <a:t>approximate the gradient of the image, then determine the gradient’s magnitude and angle at each pixel</a:t>
                </a:r>
              </a:p>
              <a:p>
                <a:endParaRPr lang="en-US" sz="1100" dirty="0">
                  <a:latin typeface="Gotham Light" charset="0"/>
                  <a:ea typeface="Gotham Light" charset="0"/>
                  <a:cs typeface="Gotham Light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3000" b="0" dirty="0" smtClean="0">
                  <a:latin typeface="Gotham Light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otham Light" charset="0"/>
                        </a:rPr>
                        <m:t>𝜽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otham Light" charset="0"/>
                        </a:rPr>
                        <m:t>=</m:t>
                      </m:r>
                      <m:func>
                        <m:func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otham Light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otham Light" charset="0"/>
                            </a:rPr>
                            <m:t>arctan</m:t>
                          </m:r>
                        </m:fName>
                        <m:e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3000" dirty="0" smtClean="0">
                  <a:latin typeface="Gotham Light" charset="0"/>
                  <a:ea typeface="Gotham Light" charset="0"/>
                  <a:cs typeface="Gotham Light" charset="0"/>
                </a:endParaRPr>
              </a:p>
              <a:p>
                <a:endParaRPr lang="en-US" sz="1100" dirty="0" smtClean="0">
                  <a:latin typeface="Gotham Light" charset="0"/>
                  <a:ea typeface="Gotham Light" charset="0"/>
                  <a:cs typeface="Gotham Light" charset="0"/>
                </a:endParaRP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sz="3000" dirty="0" smtClean="0">
                    <a:latin typeface="Gotham Light" charset="0"/>
                    <a:ea typeface="Gotham Light" charset="0"/>
                    <a:cs typeface="Gotham Light" charset="0"/>
                  </a:rPr>
                  <a:t>Classify edges by suppressing non-maximum pixels along the gradient direction with a spatial tolerance threshold</a:t>
                </a:r>
                <a:endParaRPr lang="en-US" sz="3000" dirty="0" smtClean="0">
                  <a:latin typeface="Gotham Light" charset="0"/>
                  <a:ea typeface="Gotham Light" charset="0"/>
                  <a:cs typeface="Gotham Light" charset="0"/>
                </a:endParaRPr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083" y="13840217"/>
                <a:ext cx="14226154" cy="4229299"/>
              </a:xfrm>
              <a:prstGeom prst="rect">
                <a:avLst/>
              </a:prstGeom>
              <a:blipFill rotWithShape="0">
                <a:blip r:embed="rId6"/>
                <a:stretch>
                  <a:fillRect l="-814" t="-2017" r="-171" b="-3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02"/>
          <a:stretch/>
        </p:blipFill>
        <p:spPr>
          <a:xfrm>
            <a:off x="13031481" y="18298676"/>
            <a:ext cx="4084129" cy="306369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3"/>
          <a:stretch/>
        </p:blipFill>
        <p:spPr>
          <a:xfrm>
            <a:off x="18037522" y="18298675"/>
            <a:ext cx="4095723" cy="306369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3"/>
          <a:stretch/>
        </p:blipFill>
        <p:spPr>
          <a:xfrm>
            <a:off x="22941062" y="18301759"/>
            <a:ext cx="4095723" cy="306101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2998270" y="21605201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3.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Original image (left), Sobel filter output (center),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inal edges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(right)</a:t>
            </a:r>
          </a:p>
        </p:txBody>
      </p:sp>
      <p:sp>
        <p:nvSpPr>
          <p:cNvPr id="54" name="Right Arrow 53"/>
          <p:cNvSpPr/>
          <p:nvPr/>
        </p:nvSpPr>
        <p:spPr>
          <a:xfrm>
            <a:off x="19519947" y="10679434"/>
            <a:ext cx="847828" cy="64965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17281492" y="19382815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22302603" y="19382815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047" y="25307589"/>
            <a:ext cx="4087368" cy="229914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7090" y="25303876"/>
            <a:ext cx="4087368" cy="229914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630" y="25279680"/>
            <a:ext cx="4087368" cy="229914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5" t="6016" r="8784" b="13198"/>
          <a:stretch/>
        </p:blipFill>
        <p:spPr>
          <a:xfrm>
            <a:off x="20674275" y="29056357"/>
            <a:ext cx="4896080" cy="2726024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3227838" y="27715358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4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. Two sequential frames in a video stream and the detected difference between them</a:t>
            </a:r>
            <a:endParaRPr lang="en-US" sz="2400" i="1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091892" y="32079666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5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. Spatial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density map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(left),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motion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area estimation (right)</a:t>
            </a:r>
          </a:p>
        </p:txBody>
      </p:sp>
      <p:sp>
        <p:nvSpPr>
          <p:cNvPr id="68" name="Right Arrow 67"/>
          <p:cNvSpPr/>
          <p:nvPr/>
        </p:nvSpPr>
        <p:spPr>
          <a:xfrm>
            <a:off x="17511060" y="26185751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1192" y="3652876"/>
            <a:ext cx="4203843" cy="1828800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13031481" y="24075299"/>
            <a:ext cx="142373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Calculate a pixel-by-pixel difference map from the edges of two frames,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applying movement tolerance thresholding in the process</a:t>
            </a:r>
            <a:endParaRPr lang="en-US" sz="3000" dirty="0" smtClean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71" name="Right Arrow 70"/>
          <p:cNvSpPr/>
          <p:nvPr/>
        </p:nvSpPr>
        <p:spPr>
          <a:xfrm>
            <a:off x="22465016" y="26178250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3131074" y="28385345"/>
            <a:ext cx="142373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Estimate the motion region from a difference density map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75765" y="6667577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I. INTRODUCTION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75765" y="18687339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II. ML FACIAL RECOGNITION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3131072" y="6667577"/>
            <a:ext cx="1426464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III. EDGE DETECTION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3113531" y="22675670"/>
            <a:ext cx="1426464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IV. MOTION DETECTION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8523918" y="6667577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V. GPU SPEEDUP RESULTS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8523918" y="22560715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VI. CONCLUSIONS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67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1120</TotalTime>
  <Words>309</Words>
  <Application>Microsoft Office PowerPoint</Application>
  <PresentationFormat>Custom</PresentationFormat>
  <Paragraphs>31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Gotham Bold</vt:lpstr>
      <vt:lpstr>Gotham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Senthil Natarajan</dc:creator>
  <cp:lastModifiedBy>Kevin Lin</cp:lastModifiedBy>
  <cp:revision>42</cp:revision>
  <dcterms:created xsi:type="dcterms:W3CDTF">2015-12-01T17:36:37Z</dcterms:created>
  <dcterms:modified xsi:type="dcterms:W3CDTF">2015-12-09T06:02:18Z</dcterms:modified>
</cp:coreProperties>
</file>